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76" r:id="rId6"/>
    <p:sldId id="262" r:id="rId7"/>
    <p:sldId id="260" r:id="rId8"/>
    <p:sldId id="261" r:id="rId9"/>
    <p:sldId id="274" r:id="rId10"/>
    <p:sldId id="275" r:id="rId11"/>
    <p:sldId id="265" r:id="rId12"/>
    <p:sldId id="266" r:id="rId13"/>
    <p:sldId id="267" r:id="rId14"/>
    <p:sldId id="268" r:id="rId15"/>
    <p:sldId id="269" r:id="rId16"/>
    <p:sldId id="270" r:id="rId17"/>
    <p:sldId id="271" r:id="rId18"/>
    <p:sldId id="272" r:id="rId19"/>
    <p:sldId id="273" r:id="rId20"/>
    <p:sldId id="278" r:id="rId21"/>
    <p:sldId id="277" r:id="rId22"/>
    <p:sldId id="279"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94719"/>
  </p:normalViewPr>
  <p:slideViewPr>
    <p:cSldViewPr snapToGrid="0">
      <p:cViewPr varScale="1">
        <p:scale>
          <a:sx n="142" d="100"/>
          <a:sy n="142" d="100"/>
        </p:scale>
        <p:origin x="870"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45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340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digikey.com/en/products/detail/murata-electronics/CSTNE12M0GH5L000R0/8747728" TargetMode="External"/><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www.murata.com/en/products/productdata/8801162133534/SPEC-CSTNE12M0GH5L000R0.pdf"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digikey.com/en/products/detail/w%C3%BCrth-elektronik/450301014042/5209104" TargetMode="External"/><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www.we-online.com/components/products/datasheet/450301014042.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11/13/23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2809373359"/>
              </p:ext>
            </p:extLst>
          </p:nvPr>
        </p:nvGraphicFramePr>
        <p:xfrm>
          <a:off x="853677" y="1430400"/>
          <a:ext cx="6945700" cy="3380010"/>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 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Notes for Assembly House</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448244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21</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XTAL (Murata </a:t>
            </a:r>
            <a:r>
              <a:rPr lang="en-US" sz="1600" dirty="0"/>
              <a:t>CSTNE12M0GH5L000R0)</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916731"/>
          </a:xfrm>
          <a:prstGeom prst="rect">
            <a:avLst/>
          </a:prstGeom>
          <a:noFill/>
        </p:spPr>
        <p:txBody>
          <a:bodyPr wrap="square" rtlCol="0">
            <a:spAutoFit/>
          </a:bodyPr>
          <a:lstStyle/>
          <a:p>
            <a:r>
              <a:rPr lang="en-US" sz="1650" dirty="0"/>
              <a:t>The crystal looks symmetric, but according to the datasheet, pins 1 and 3 are not interchangeable. Need to make sure this gets assembled in the correct orientation.</a:t>
            </a:r>
          </a:p>
          <a:p>
            <a:endParaRPr lang="en-US" sz="1650" dirty="0"/>
          </a:p>
          <a:p>
            <a:r>
              <a:rPr lang="en-US" sz="1650" dirty="0"/>
              <a:t>The datasheet specifies the orientation of the crystal when it is packaged. Our PCB footprint indicates the pin numbers. Please make sure the crystal pins match the footprint pins when placed (</a:t>
            </a:r>
            <a:r>
              <a:rPr lang="en-US" sz="1650" dirty="0" err="1"/>
              <a:t>ie</a:t>
            </a:r>
            <a:r>
              <a:rPr lang="en-US" sz="1650" dirty="0"/>
              <a:t>. be careful not to rotate 180 degrees).</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r>
              <a:rPr lang="en-US" sz="1650" dirty="0"/>
              <a:t> </a:t>
            </a:r>
          </a:p>
        </p:txBody>
      </p:sp>
      <p:pic>
        <p:nvPicPr>
          <p:cNvPr id="5" name="Picture 4">
            <a:extLst>
              <a:ext uri="{FF2B5EF4-FFF2-40B4-BE49-F238E27FC236}">
                <a16:creationId xmlns:a16="http://schemas.microsoft.com/office/drawing/2014/main" id="{4B01BDE3-86C4-D54A-F60F-6BD4209BE327}"/>
              </a:ext>
            </a:extLst>
          </p:cNvPr>
          <p:cNvPicPr>
            <a:picLocks noChangeAspect="1"/>
          </p:cNvPicPr>
          <p:nvPr/>
        </p:nvPicPr>
        <p:blipFill>
          <a:blip r:embed="rId5"/>
          <a:stretch>
            <a:fillRect/>
          </a:stretch>
        </p:blipFill>
        <p:spPr>
          <a:xfrm>
            <a:off x="2832332" y="4564866"/>
            <a:ext cx="3305636" cy="466790"/>
          </a:xfrm>
          <a:prstGeom prst="rect">
            <a:avLst/>
          </a:prstGeom>
        </p:spPr>
      </p:pic>
      <p:pic>
        <p:nvPicPr>
          <p:cNvPr id="8" name="Picture 7">
            <a:extLst>
              <a:ext uri="{FF2B5EF4-FFF2-40B4-BE49-F238E27FC236}">
                <a16:creationId xmlns:a16="http://schemas.microsoft.com/office/drawing/2014/main" id="{B5DC6D9F-2D47-7513-93F4-290D50E8FDF5}"/>
              </a:ext>
            </a:extLst>
          </p:cNvPr>
          <p:cNvPicPr>
            <a:picLocks noChangeAspect="1"/>
          </p:cNvPicPr>
          <p:nvPr/>
        </p:nvPicPr>
        <p:blipFill>
          <a:blip r:embed="rId6"/>
          <a:stretch>
            <a:fillRect/>
          </a:stretch>
        </p:blipFill>
        <p:spPr>
          <a:xfrm>
            <a:off x="5622046" y="111845"/>
            <a:ext cx="3305637" cy="2773415"/>
          </a:xfrm>
          <a:prstGeom prst="rect">
            <a:avLst/>
          </a:prstGeom>
        </p:spPr>
      </p:pic>
      <p:pic>
        <p:nvPicPr>
          <p:cNvPr id="10" name="Picture 9">
            <a:extLst>
              <a:ext uri="{FF2B5EF4-FFF2-40B4-BE49-F238E27FC236}">
                <a16:creationId xmlns:a16="http://schemas.microsoft.com/office/drawing/2014/main" id="{1EB01EF0-1A27-E5B6-4C10-CBE6DDEED362}"/>
              </a:ext>
            </a:extLst>
          </p:cNvPr>
          <p:cNvPicPr>
            <a:picLocks noChangeAspect="1"/>
          </p:cNvPicPr>
          <p:nvPr/>
        </p:nvPicPr>
        <p:blipFill>
          <a:blip r:embed="rId7"/>
          <a:stretch>
            <a:fillRect/>
          </a:stretch>
        </p:blipFill>
        <p:spPr>
          <a:xfrm>
            <a:off x="6188303" y="2958040"/>
            <a:ext cx="2384786" cy="2185460"/>
          </a:xfrm>
          <a:prstGeom prst="rect">
            <a:avLst/>
          </a:prstGeom>
        </p:spPr>
      </p:pic>
    </p:spTree>
    <p:extLst>
      <p:ext uri="{BB962C8B-B14F-4D97-AF65-F5344CB8AC3E}">
        <p14:creationId xmlns:p14="http://schemas.microsoft.com/office/powerpoint/2010/main" val="227517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22</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Power Switch (</a:t>
            </a:r>
            <a:r>
              <a:rPr lang="en-US" sz="1600" dirty="0"/>
              <a:t>Wurth 450301014042)</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3393237"/>
          </a:xfrm>
          <a:prstGeom prst="rect">
            <a:avLst/>
          </a:prstGeom>
          <a:noFill/>
        </p:spPr>
        <p:txBody>
          <a:bodyPr wrap="square" rtlCol="0">
            <a:spAutoFit/>
          </a:bodyPr>
          <a:lstStyle/>
          <a:p>
            <a:r>
              <a:rPr lang="en-US" sz="1650" dirty="0"/>
              <a:t>This switch has an unconventional pin numbering: pin 1 is in the middle.</a:t>
            </a:r>
          </a:p>
          <a:p>
            <a:endParaRPr lang="en-US" sz="1650" dirty="0"/>
          </a:p>
          <a:p>
            <a:r>
              <a:rPr lang="en-US" sz="1650" dirty="0"/>
              <a:t>Our footprint indicates the locations of pins 2 and 3. Please make sure the switch is assembled matching the pin specification (</a:t>
            </a:r>
            <a:r>
              <a:rPr lang="en-US" sz="1650" dirty="0" err="1"/>
              <a:t>ie</a:t>
            </a:r>
            <a:r>
              <a:rPr lang="en-US" sz="1650" dirty="0"/>
              <a:t>. be careful not to rotate 180 degrees).</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endParaRPr lang="en-US" sz="1650" dirty="0"/>
          </a:p>
        </p:txBody>
      </p:sp>
      <p:pic>
        <p:nvPicPr>
          <p:cNvPr id="4" name="Picture 3">
            <a:extLst>
              <a:ext uri="{FF2B5EF4-FFF2-40B4-BE49-F238E27FC236}">
                <a16:creationId xmlns:a16="http://schemas.microsoft.com/office/drawing/2014/main" id="{6C0D04AE-8907-F2AE-FFA4-C752FC7307E9}"/>
              </a:ext>
            </a:extLst>
          </p:cNvPr>
          <p:cNvPicPr>
            <a:picLocks noChangeAspect="1"/>
          </p:cNvPicPr>
          <p:nvPr/>
        </p:nvPicPr>
        <p:blipFill>
          <a:blip r:embed="rId5"/>
          <a:stretch>
            <a:fillRect/>
          </a:stretch>
        </p:blipFill>
        <p:spPr>
          <a:xfrm>
            <a:off x="4572001" y="145396"/>
            <a:ext cx="4354739" cy="1485683"/>
          </a:xfrm>
          <a:prstGeom prst="rect">
            <a:avLst/>
          </a:prstGeom>
        </p:spPr>
      </p:pic>
      <p:pic>
        <p:nvPicPr>
          <p:cNvPr id="7" name="Picture 6">
            <a:extLst>
              <a:ext uri="{FF2B5EF4-FFF2-40B4-BE49-F238E27FC236}">
                <a16:creationId xmlns:a16="http://schemas.microsoft.com/office/drawing/2014/main" id="{8F29966E-0652-B0F5-0EF9-B82FF84F99D4}"/>
              </a:ext>
            </a:extLst>
          </p:cNvPr>
          <p:cNvPicPr>
            <a:picLocks noChangeAspect="1"/>
          </p:cNvPicPr>
          <p:nvPr/>
        </p:nvPicPr>
        <p:blipFill>
          <a:blip r:embed="rId6"/>
          <a:stretch>
            <a:fillRect/>
          </a:stretch>
        </p:blipFill>
        <p:spPr>
          <a:xfrm>
            <a:off x="4572000" y="1939759"/>
            <a:ext cx="1621858" cy="1764752"/>
          </a:xfrm>
          <a:prstGeom prst="rect">
            <a:avLst/>
          </a:prstGeom>
        </p:spPr>
      </p:pic>
      <p:pic>
        <p:nvPicPr>
          <p:cNvPr id="11" name="Picture 10">
            <a:extLst>
              <a:ext uri="{FF2B5EF4-FFF2-40B4-BE49-F238E27FC236}">
                <a16:creationId xmlns:a16="http://schemas.microsoft.com/office/drawing/2014/main" id="{928A6A44-CF08-2A34-B610-B55D2A4467A4}"/>
              </a:ext>
            </a:extLst>
          </p:cNvPr>
          <p:cNvPicPr>
            <a:picLocks noChangeAspect="1"/>
          </p:cNvPicPr>
          <p:nvPr/>
        </p:nvPicPr>
        <p:blipFill>
          <a:blip r:embed="rId7"/>
          <a:stretch>
            <a:fillRect/>
          </a:stretch>
        </p:blipFill>
        <p:spPr>
          <a:xfrm>
            <a:off x="6813496" y="1939759"/>
            <a:ext cx="2156900" cy="2723459"/>
          </a:xfrm>
          <a:prstGeom prst="rect">
            <a:avLst/>
          </a:prstGeom>
        </p:spPr>
      </p:pic>
    </p:spTree>
    <p:extLst>
      <p:ext uri="{BB962C8B-B14F-4D97-AF65-F5344CB8AC3E}">
        <p14:creationId xmlns:p14="http://schemas.microsoft.com/office/powerpoint/2010/main" val="1308210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aphicFrame>
        <p:nvGraphicFramePr>
          <p:cNvPr id="71" name="Google Shape;71;p15"/>
          <p:cNvGraphicFramePr/>
          <p:nvPr>
            <p:extLst>
              <p:ext uri="{D42A27DB-BD31-4B8C-83A1-F6EECF244321}">
                <p14:modId xmlns:p14="http://schemas.microsoft.com/office/powerpoint/2010/main" val="3603665770"/>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78" name="Google Shape;78;p16"/>
          <p:cNvGraphicFramePr/>
          <p:nvPr>
            <p:extLst>
              <p:ext uri="{D42A27DB-BD31-4B8C-83A1-F6EECF244321}">
                <p14:modId xmlns:p14="http://schemas.microsoft.com/office/powerpoint/2010/main" val="3303062314"/>
              </p:ext>
            </p:extLst>
          </p:nvPr>
        </p:nvGraphicFramePr>
        <p:xfrm>
          <a:off x="872912" y="32112"/>
          <a:ext cx="7398175" cy="5079276"/>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53202">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53202">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53202">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532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53202">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353202">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a:t>
                      </a:r>
                      <a:endParaRPr sz="1000" dirty="0"/>
                    </a:p>
                  </a:txBody>
                  <a:tcPr marL="91425" marR="91425" marT="91425" marB="91425"/>
                </a:tc>
                <a:extLst>
                  <a:ext uri="{0D108BD9-81ED-4DB2-BD59-A6C34878D82A}">
                    <a16:rowId xmlns:a16="http://schemas.microsoft.com/office/drawing/2014/main" val="10003"/>
                  </a:ext>
                </a:extLst>
              </a:tr>
              <a:tr h="353202">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53202">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532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300mA from any supply pin</a:t>
                      </a:r>
                      <a:endParaRPr sz="1000" dirty="0"/>
                    </a:p>
                  </a:txBody>
                  <a:tcPr marL="91425" marR="91425" marT="91425" marB="91425"/>
                </a:tc>
                <a:extLst>
                  <a:ext uri="{0D108BD9-81ED-4DB2-BD59-A6C34878D82A}">
                    <a16:rowId xmlns:a16="http://schemas.microsoft.com/office/drawing/2014/main" val="2515222512"/>
                  </a:ext>
                </a:extLst>
              </a:tr>
              <a:tr h="353202">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53202">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53202">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53202">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461798">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1536</TotalTime>
  <Words>1517</Words>
  <Application>Microsoft Office PowerPoint</Application>
  <PresentationFormat>On-screen Show (16:9)</PresentationFormat>
  <Paragraphs>194</Paragraphs>
  <Slides>22</Slides>
  <Notes>21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22</vt:i4>
      </vt:variant>
    </vt:vector>
  </HeadingPairs>
  <TitlesOfParts>
    <vt:vector size="24"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for Assembly House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25</cp:revision>
  <dcterms:modified xsi:type="dcterms:W3CDTF">2023-11-20T20:36:11Z</dcterms:modified>
</cp:coreProperties>
</file>